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85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95" r:id="rId13"/>
    <p:sldId id="396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4" r:id="rId22"/>
    <p:sldId id="31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dithia Ardiyani" userId="245c17805d01a989" providerId="LiveId" clId="{9A22C859-112B-4C7A-9352-74AE5937DFB7}"/>
    <pc:docChg chg="addSld delSld modSld">
      <pc:chgData name="Yudithia Ardiyani" userId="245c17805d01a989" providerId="LiveId" clId="{9A22C859-112B-4C7A-9352-74AE5937DFB7}" dt="2023-10-29T12:46:46.111" v="43" actId="14100"/>
      <pc:docMkLst>
        <pc:docMk/>
      </pc:docMkLst>
      <pc:sldChg chg="del">
        <pc:chgData name="Yudithia Ardiyani" userId="245c17805d01a989" providerId="LiveId" clId="{9A22C859-112B-4C7A-9352-74AE5937DFB7}" dt="2023-10-18T09:28:01.821" v="1" actId="2696"/>
        <pc:sldMkLst>
          <pc:docMk/>
          <pc:sldMk cId="249831375" sldId="354"/>
        </pc:sldMkLst>
      </pc:sldChg>
      <pc:sldChg chg="del">
        <pc:chgData name="Yudithia Ardiyani" userId="245c17805d01a989" providerId="LiveId" clId="{9A22C859-112B-4C7A-9352-74AE5937DFB7}" dt="2023-10-18T09:28:06.196" v="2" actId="2696"/>
        <pc:sldMkLst>
          <pc:docMk/>
          <pc:sldMk cId="1226210669" sldId="356"/>
        </pc:sldMkLst>
      </pc:sldChg>
      <pc:sldChg chg="del">
        <pc:chgData name="Yudithia Ardiyani" userId="245c17805d01a989" providerId="LiveId" clId="{9A22C859-112B-4C7A-9352-74AE5937DFB7}" dt="2023-10-18T09:28:09.599" v="3" actId="2696"/>
        <pc:sldMkLst>
          <pc:docMk/>
          <pc:sldMk cId="1226210669" sldId="357"/>
        </pc:sldMkLst>
      </pc:sldChg>
      <pc:sldChg chg="del">
        <pc:chgData name="Yudithia Ardiyani" userId="245c17805d01a989" providerId="LiveId" clId="{9A22C859-112B-4C7A-9352-74AE5937DFB7}" dt="2023-10-18T09:28:12.734" v="4" actId="2696"/>
        <pc:sldMkLst>
          <pc:docMk/>
          <pc:sldMk cId="328787623" sldId="358"/>
        </pc:sldMkLst>
      </pc:sldChg>
      <pc:sldChg chg="del">
        <pc:chgData name="Yudithia Ardiyani" userId="245c17805d01a989" providerId="LiveId" clId="{9A22C859-112B-4C7A-9352-74AE5937DFB7}" dt="2023-10-18T09:28:15.677" v="5" actId="2696"/>
        <pc:sldMkLst>
          <pc:docMk/>
          <pc:sldMk cId="2429409612" sldId="359"/>
        </pc:sldMkLst>
      </pc:sldChg>
      <pc:sldChg chg="del">
        <pc:chgData name="Yudithia Ardiyani" userId="245c17805d01a989" providerId="LiveId" clId="{9A22C859-112B-4C7A-9352-74AE5937DFB7}" dt="2023-10-18T09:28:19.542" v="6" actId="2696"/>
        <pc:sldMkLst>
          <pc:docMk/>
          <pc:sldMk cId="2429409612" sldId="360"/>
        </pc:sldMkLst>
      </pc:sldChg>
      <pc:sldChg chg="del">
        <pc:chgData name="Yudithia Ardiyani" userId="245c17805d01a989" providerId="LiveId" clId="{9A22C859-112B-4C7A-9352-74AE5937DFB7}" dt="2023-10-18T09:28:22.537" v="7" actId="2696"/>
        <pc:sldMkLst>
          <pc:docMk/>
          <pc:sldMk cId="606840952" sldId="361"/>
        </pc:sldMkLst>
      </pc:sldChg>
      <pc:sldChg chg="del">
        <pc:chgData name="Yudithia Ardiyani" userId="245c17805d01a989" providerId="LiveId" clId="{9A22C859-112B-4C7A-9352-74AE5937DFB7}" dt="2023-10-18T09:28:25.959" v="8" actId="2696"/>
        <pc:sldMkLst>
          <pc:docMk/>
          <pc:sldMk cId="3422203642" sldId="362"/>
        </pc:sldMkLst>
      </pc:sldChg>
      <pc:sldChg chg="del">
        <pc:chgData name="Yudithia Ardiyani" userId="245c17805d01a989" providerId="LiveId" clId="{9A22C859-112B-4C7A-9352-74AE5937DFB7}" dt="2023-10-18T09:28:28.777" v="9" actId="2696"/>
        <pc:sldMkLst>
          <pc:docMk/>
          <pc:sldMk cId="1144096814" sldId="363"/>
        </pc:sldMkLst>
      </pc:sldChg>
      <pc:sldChg chg="del">
        <pc:chgData name="Yudithia Ardiyani" userId="245c17805d01a989" providerId="LiveId" clId="{9A22C859-112B-4C7A-9352-74AE5937DFB7}" dt="2023-10-18T09:28:32.051" v="10" actId="2696"/>
        <pc:sldMkLst>
          <pc:docMk/>
          <pc:sldMk cId="3580399755" sldId="364"/>
        </pc:sldMkLst>
      </pc:sldChg>
      <pc:sldChg chg="del">
        <pc:chgData name="Yudithia Ardiyani" userId="245c17805d01a989" providerId="LiveId" clId="{9A22C859-112B-4C7A-9352-74AE5937DFB7}" dt="2023-10-18T09:28:35.191" v="11" actId="2696"/>
        <pc:sldMkLst>
          <pc:docMk/>
          <pc:sldMk cId="3580399755" sldId="365"/>
        </pc:sldMkLst>
      </pc:sldChg>
      <pc:sldChg chg="del">
        <pc:chgData name="Yudithia Ardiyani" userId="245c17805d01a989" providerId="LiveId" clId="{9A22C859-112B-4C7A-9352-74AE5937DFB7}" dt="2023-10-18T09:28:38.632" v="12" actId="2696"/>
        <pc:sldMkLst>
          <pc:docMk/>
          <pc:sldMk cId="3580399755" sldId="366"/>
        </pc:sldMkLst>
      </pc:sldChg>
      <pc:sldChg chg="add">
        <pc:chgData name="Yudithia Ardiyani" userId="245c17805d01a989" providerId="LiveId" clId="{9A22C859-112B-4C7A-9352-74AE5937DFB7}" dt="2023-10-18T09:27:56.290" v="0"/>
        <pc:sldMkLst>
          <pc:docMk/>
          <pc:sldMk cId="0" sldId="385"/>
        </pc:sldMkLst>
      </pc:sldChg>
      <pc:sldChg chg="add">
        <pc:chgData name="Yudithia Ardiyani" userId="245c17805d01a989" providerId="LiveId" clId="{9A22C859-112B-4C7A-9352-74AE5937DFB7}" dt="2023-10-18T09:28:59.251" v="13"/>
        <pc:sldMkLst>
          <pc:docMk/>
          <pc:sldMk cId="0" sldId="386"/>
        </pc:sldMkLst>
      </pc:sldChg>
      <pc:sldChg chg="add">
        <pc:chgData name="Yudithia Ardiyani" userId="245c17805d01a989" providerId="LiveId" clId="{9A22C859-112B-4C7A-9352-74AE5937DFB7}" dt="2023-10-18T09:29:17.134" v="14"/>
        <pc:sldMkLst>
          <pc:docMk/>
          <pc:sldMk cId="0" sldId="387"/>
        </pc:sldMkLst>
      </pc:sldChg>
      <pc:sldChg chg="add">
        <pc:chgData name="Yudithia Ardiyani" userId="245c17805d01a989" providerId="LiveId" clId="{9A22C859-112B-4C7A-9352-74AE5937DFB7}" dt="2023-10-18T09:29:34.346" v="15"/>
        <pc:sldMkLst>
          <pc:docMk/>
          <pc:sldMk cId="0" sldId="388"/>
        </pc:sldMkLst>
      </pc:sldChg>
      <pc:sldChg chg="add">
        <pc:chgData name="Yudithia Ardiyani" userId="245c17805d01a989" providerId="LiveId" clId="{9A22C859-112B-4C7A-9352-74AE5937DFB7}" dt="2023-10-18T09:29:54.021" v="16"/>
        <pc:sldMkLst>
          <pc:docMk/>
          <pc:sldMk cId="0" sldId="389"/>
        </pc:sldMkLst>
      </pc:sldChg>
      <pc:sldChg chg="add">
        <pc:chgData name="Yudithia Ardiyani" userId="245c17805d01a989" providerId="LiveId" clId="{9A22C859-112B-4C7A-9352-74AE5937DFB7}" dt="2023-10-18T09:30:10.024" v="17"/>
        <pc:sldMkLst>
          <pc:docMk/>
          <pc:sldMk cId="0" sldId="390"/>
        </pc:sldMkLst>
      </pc:sldChg>
      <pc:sldChg chg="add">
        <pc:chgData name="Yudithia Ardiyani" userId="245c17805d01a989" providerId="LiveId" clId="{9A22C859-112B-4C7A-9352-74AE5937DFB7}" dt="2023-10-18T09:30:26.739" v="18"/>
        <pc:sldMkLst>
          <pc:docMk/>
          <pc:sldMk cId="0" sldId="391"/>
        </pc:sldMkLst>
      </pc:sldChg>
      <pc:sldChg chg="add">
        <pc:chgData name="Yudithia Ardiyani" userId="245c17805d01a989" providerId="LiveId" clId="{9A22C859-112B-4C7A-9352-74AE5937DFB7}" dt="2023-10-18T09:30:43.383" v="19"/>
        <pc:sldMkLst>
          <pc:docMk/>
          <pc:sldMk cId="0" sldId="392"/>
        </pc:sldMkLst>
      </pc:sldChg>
      <pc:sldChg chg="add">
        <pc:chgData name="Yudithia Ardiyani" userId="245c17805d01a989" providerId="LiveId" clId="{9A22C859-112B-4C7A-9352-74AE5937DFB7}" dt="2023-10-18T09:31:08.851" v="20"/>
        <pc:sldMkLst>
          <pc:docMk/>
          <pc:sldMk cId="0" sldId="393"/>
        </pc:sldMkLst>
      </pc:sldChg>
      <pc:sldChg chg="add">
        <pc:chgData name="Yudithia Ardiyani" userId="245c17805d01a989" providerId="LiveId" clId="{9A22C859-112B-4C7A-9352-74AE5937DFB7}" dt="2023-10-18T09:31:21.538" v="21"/>
        <pc:sldMkLst>
          <pc:docMk/>
          <pc:sldMk cId="0" sldId="394"/>
        </pc:sldMkLst>
      </pc:sldChg>
      <pc:sldChg chg="add">
        <pc:chgData name="Yudithia Ardiyani" userId="245c17805d01a989" providerId="LiveId" clId="{9A22C859-112B-4C7A-9352-74AE5937DFB7}" dt="2023-10-18T09:31:35.452" v="22"/>
        <pc:sldMkLst>
          <pc:docMk/>
          <pc:sldMk cId="0" sldId="395"/>
        </pc:sldMkLst>
      </pc:sldChg>
      <pc:sldChg chg="add">
        <pc:chgData name="Yudithia Ardiyani" userId="245c17805d01a989" providerId="LiveId" clId="{9A22C859-112B-4C7A-9352-74AE5937DFB7}" dt="2023-10-18T09:31:47.368" v="23"/>
        <pc:sldMkLst>
          <pc:docMk/>
          <pc:sldMk cId="0" sldId="396"/>
        </pc:sldMkLst>
      </pc:sldChg>
      <pc:sldChg chg="add">
        <pc:chgData name="Yudithia Ardiyani" userId="245c17805d01a989" providerId="LiveId" clId="{9A22C859-112B-4C7A-9352-74AE5937DFB7}" dt="2023-10-18T09:32:02.326" v="24"/>
        <pc:sldMkLst>
          <pc:docMk/>
          <pc:sldMk cId="0" sldId="397"/>
        </pc:sldMkLst>
      </pc:sldChg>
      <pc:sldChg chg="add">
        <pc:chgData name="Yudithia Ardiyani" userId="245c17805d01a989" providerId="LiveId" clId="{9A22C859-112B-4C7A-9352-74AE5937DFB7}" dt="2023-10-18T09:32:24.070" v="25"/>
        <pc:sldMkLst>
          <pc:docMk/>
          <pc:sldMk cId="0" sldId="398"/>
        </pc:sldMkLst>
      </pc:sldChg>
      <pc:sldChg chg="add">
        <pc:chgData name="Yudithia Ardiyani" userId="245c17805d01a989" providerId="LiveId" clId="{9A22C859-112B-4C7A-9352-74AE5937DFB7}" dt="2023-10-18T09:32:42.200" v="26"/>
        <pc:sldMkLst>
          <pc:docMk/>
          <pc:sldMk cId="0" sldId="399"/>
        </pc:sldMkLst>
      </pc:sldChg>
      <pc:sldChg chg="add">
        <pc:chgData name="Yudithia Ardiyani" userId="245c17805d01a989" providerId="LiveId" clId="{9A22C859-112B-4C7A-9352-74AE5937DFB7}" dt="2023-10-18T09:32:55.690" v="27"/>
        <pc:sldMkLst>
          <pc:docMk/>
          <pc:sldMk cId="0" sldId="400"/>
        </pc:sldMkLst>
      </pc:sldChg>
      <pc:sldChg chg="add">
        <pc:chgData name="Yudithia Ardiyani" userId="245c17805d01a989" providerId="LiveId" clId="{9A22C859-112B-4C7A-9352-74AE5937DFB7}" dt="2023-10-18T09:33:11.221" v="28"/>
        <pc:sldMkLst>
          <pc:docMk/>
          <pc:sldMk cId="0" sldId="401"/>
        </pc:sldMkLst>
      </pc:sldChg>
      <pc:sldChg chg="add">
        <pc:chgData name="Yudithia Ardiyani" userId="245c17805d01a989" providerId="LiveId" clId="{9A22C859-112B-4C7A-9352-74AE5937DFB7}" dt="2023-10-18T09:33:29.519" v="29"/>
        <pc:sldMkLst>
          <pc:docMk/>
          <pc:sldMk cId="0" sldId="402"/>
        </pc:sldMkLst>
      </pc:sldChg>
      <pc:sldChg chg="add">
        <pc:chgData name="Yudithia Ardiyani" userId="245c17805d01a989" providerId="LiveId" clId="{9A22C859-112B-4C7A-9352-74AE5937DFB7}" dt="2023-10-18T09:33:52.825" v="30"/>
        <pc:sldMkLst>
          <pc:docMk/>
          <pc:sldMk cId="0" sldId="403"/>
        </pc:sldMkLst>
      </pc:sldChg>
      <pc:sldChg chg="addSp modSp new mod">
        <pc:chgData name="Yudithia Ardiyani" userId="245c17805d01a989" providerId="LiveId" clId="{9A22C859-112B-4C7A-9352-74AE5937DFB7}" dt="2023-10-29T12:46:46.111" v="43" actId="14100"/>
        <pc:sldMkLst>
          <pc:docMk/>
          <pc:sldMk cId="1446806652" sldId="404"/>
        </pc:sldMkLst>
        <pc:spChg chg="add mod">
          <ac:chgData name="Yudithia Ardiyani" userId="245c17805d01a989" providerId="LiveId" clId="{9A22C859-112B-4C7A-9352-74AE5937DFB7}" dt="2023-10-29T12:39:02.181" v="40" actId="1076"/>
          <ac:spMkLst>
            <pc:docMk/>
            <pc:sldMk cId="1446806652" sldId="404"/>
            <ac:spMk id="2" creationId="{DBC19E10-1F48-4226-B4DA-E6833E536CAA}"/>
          </ac:spMkLst>
        </pc:spChg>
        <pc:picChg chg="add mod">
          <ac:chgData name="Yudithia Ardiyani" userId="245c17805d01a989" providerId="LiveId" clId="{9A22C859-112B-4C7A-9352-74AE5937DFB7}" dt="2023-10-29T12:46:46.111" v="43" actId="14100"/>
          <ac:picMkLst>
            <pc:docMk/>
            <pc:sldMk cId="1446806652" sldId="404"/>
            <ac:picMk id="3" creationId="{2CA8D2C7-453D-4F31-9D88-ABF06ED35339}"/>
          </ac:picMkLst>
        </pc:picChg>
      </pc:sldChg>
    </pc:docChg>
  </pc:docChgLst>
  <pc:docChgLst>
    <pc:chgData name="Yudithia Ardiyani" userId="245c17805d01a989" providerId="LiveId" clId="{DC857462-01D8-446C-AB3A-2AF6A2479D56}"/>
    <pc:docChg chg="modSld">
      <pc:chgData name="Yudithia Ardiyani" userId="245c17805d01a989" providerId="LiveId" clId="{DC857462-01D8-446C-AB3A-2AF6A2479D56}" dt="2023-10-17T08:41:02.643" v="41" actId="20577"/>
      <pc:docMkLst>
        <pc:docMk/>
      </pc:docMkLst>
      <pc:sldChg chg="modSp mod">
        <pc:chgData name="Yudithia Ardiyani" userId="245c17805d01a989" providerId="LiveId" clId="{DC857462-01D8-446C-AB3A-2AF6A2479D56}" dt="2023-10-17T08:41:02.643" v="41" actId="20577"/>
        <pc:sldMkLst>
          <pc:docMk/>
          <pc:sldMk cId="4002821068" sldId="257"/>
        </pc:sldMkLst>
        <pc:spChg chg="mod">
          <ac:chgData name="Yudithia Ardiyani" userId="245c17805d01a989" providerId="LiveId" clId="{DC857462-01D8-446C-AB3A-2AF6A2479D56}" dt="2023-10-17T08:40:51.775" v="21" actId="20577"/>
          <ac:spMkLst>
            <pc:docMk/>
            <pc:sldMk cId="4002821068" sldId="257"/>
            <ac:spMk id="6" creationId="{00000000-0000-0000-0000-000000000000}"/>
          </ac:spMkLst>
        </pc:spChg>
        <pc:spChg chg="mod">
          <ac:chgData name="Yudithia Ardiyani" userId="245c17805d01a989" providerId="LiveId" clId="{DC857462-01D8-446C-AB3A-2AF6A2479D56}" dt="2023-10-17T08:41:02.643" v="41" actId="20577"/>
          <ac:spMkLst>
            <pc:docMk/>
            <pc:sldMk cId="4002821068" sldId="257"/>
            <ac:spMk id="11" creationId="{80418B65-A856-46B4-9CBB-DC7DDC88040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83D40-FE99-492F-81BB-804B9762E9EB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635F6-B300-4734-8D2B-FE1E21CBB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8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2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9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7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9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1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2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8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7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9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FD380-B0AD-40D1-8732-D0CC621DEEBD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34C7D-B917-4030-97CF-E00E1BCD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5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Pertemuan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 10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19071"/>
            <a:ext cx="7897516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Fisika</a:t>
            </a:r>
            <a:r>
              <a:rPr lang="en-US" sz="3600" b="1" dirty="0"/>
              <a:t> Dasar 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198167"/>
            <a:ext cx="420717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By  : Yudithia Ardiyani, </a:t>
            </a:r>
            <a:r>
              <a:rPr lang="en-US" sz="2400" b="1" dirty="0" err="1"/>
              <a:t>S.Si</a:t>
            </a:r>
            <a:r>
              <a:rPr lang="en-US" sz="2400" b="1" dirty="0"/>
              <a:t>, M.T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03350" y="0"/>
            <a:ext cx="6481763" cy="1077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0" tIns="45715" rIns="91430" bIns="45715">
            <a:spAutoFit/>
          </a:bodyPr>
          <a:lstStyle/>
          <a:p>
            <a:pPr algn="ctr">
              <a:defRPr/>
            </a:pPr>
            <a:r>
              <a:rPr lang="en-US" sz="3200" b="1" dirty="0"/>
              <a:t>TEKNIK INDUSTRI </a:t>
            </a:r>
          </a:p>
          <a:p>
            <a:pPr algn="ctr">
              <a:defRPr/>
            </a:pPr>
            <a:r>
              <a:rPr lang="en-US" sz="3200" b="1" dirty="0"/>
              <a:t>FAKULTAS TEKNIK  UPI YAI.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418B65-A856-46B4-9CBB-DC7DDC88040D}"/>
              </a:ext>
            </a:extLst>
          </p:cNvPr>
          <p:cNvSpPr/>
          <p:nvPr/>
        </p:nvSpPr>
        <p:spPr>
          <a:xfrm>
            <a:off x="775032" y="4053988"/>
            <a:ext cx="7320792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cs typeface="Andalus" pitchFamily="18" charset="-78"/>
              </a:rPr>
              <a:t>MOMENTUM DAN IMPULS</a:t>
            </a:r>
          </a:p>
          <a:p>
            <a:pPr algn="ctr"/>
            <a:r>
              <a:rPr lang="en-US" sz="3200" b="1" dirty="0" err="1">
                <a:cs typeface="Andalus" pitchFamily="18" charset="-78"/>
              </a:rPr>
              <a:t>Fisika</a:t>
            </a:r>
            <a:r>
              <a:rPr lang="en-US" sz="3200" b="1">
                <a:cs typeface="Andalus" pitchFamily="18" charset="-78"/>
              </a:rPr>
              <a:t> Dasar </a:t>
            </a:r>
            <a:r>
              <a:rPr lang="en-US" sz="3200" b="1" dirty="0">
                <a:cs typeface="Andalus" pitchFamily="18" charset="-78"/>
              </a:rPr>
              <a:t>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02821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>
            <a:extLst>
              <a:ext uri="{FF2B5EF4-FFF2-40B4-BE49-F238E27FC236}">
                <a16:creationId xmlns:a16="http://schemas.microsoft.com/office/drawing/2014/main" id="{0D28EAD8-B681-431C-8B8A-77CF8C564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5" name="TextBox 4">
            <a:extLst>
              <a:ext uri="{FF2B5EF4-FFF2-40B4-BE49-F238E27FC236}">
                <a16:creationId xmlns:a16="http://schemas.microsoft.com/office/drawing/2014/main" id="{9F7A1919-C4C8-4392-8D82-3E8F8F4A3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4800"/>
            <a:ext cx="8686800" cy="670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u="sng">
                <a:solidFill>
                  <a:srgbClr val="000000"/>
                </a:solidFill>
              </a:rPr>
              <a:t>Contoh :</a:t>
            </a:r>
          </a:p>
          <a:p>
            <a:pPr eaLnBrk="1" hangingPunct="1"/>
            <a:endParaRPr lang="en-US" altLang="en-US" sz="2000" u="sng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000" u="sng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en-US" altLang="en-US" sz="2000" u="sng">
              <a:solidFill>
                <a:srgbClr val="000000"/>
              </a:solidFill>
            </a:endParaRPr>
          </a:p>
          <a:p>
            <a:pPr eaLnBrk="1" hangingPunct="1"/>
            <a:endParaRPr lang="en-US" altLang="en-US" sz="2000" u="sng">
              <a:solidFill>
                <a:srgbClr val="000000"/>
              </a:solidFill>
            </a:endParaRPr>
          </a:p>
          <a:p>
            <a:pPr eaLnBrk="1" hangingPunct="1"/>
            <a:endParaRPr lang="en-US" altLang="en-US" sz="2000" u="sng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sz="2000" u="sng">
                <a:solidFill>
                  <a:srgbClr val="000000"/>
                </a:solidFill>
              </a:rPr>
              <a:t>Solusi :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</a:rPr>
              <a:t>     m1 : m2 = 2 : 5   </a:t>
            </a: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  m1 = 2   dan m2 = 5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Setelah benda pecah, kecepatan benda m1  v1 = - 25 m/det</a:t>
            </a:r>
          </a:p>
          <a:p>
            <a:pPr eaLnBrk="1" hangingPunct="1"/>
            <a:endParaRPr lang="en-US" altLang="en-US" sz="200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 sz="200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 sz="200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Sebelum pecah, momentum p = 0  vo = 0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Setelah pecah, momentum p’ = m1.v1 + m2.v2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Kekalan momentum p = p’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                     0 = m1.(-v1) + m2.v2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000">
                <a:solidFill>
                  <a:srgbClr val="000000"/>
                </a:solidFill>
                <a:sym typeface="Wingdings" panose="05000000000000000000" pitchFamily="2" charset="2"/>
              </a:rPr>
              <a:t> 	         v2 = - m1.(-v1)  / m2  v2 = 10 m/det (bergerak kekanan)</a:t>
            </a:r>
          </a:p>
          <a:p>
            <a:pPr eaLnBrk="1" hangingPunct="1">
              <a:lnSpc>
                <a:spcPct val="150000"/>
              </a:lnSpc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78AFFE-7CE9-46CB-867A-BE2E921B0B9F}"/>
              </a:ext>
            </a:extLst>
          </p:cNvPr>
          <p:cNvSpPr/>
          <p:nvPr/>
        </p:nvSpPr>
        <p:spPr>
          <a:xfrm>
            <a:off x="3733800" y="3429000"/>
            <a:ext cx="6096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33FD9D-228A-48B1-8E5C-E65630ECC420}"/>
              </a:ext>
            </a:extLst>
          </p:cNvPr>
          <p:cNvSpPr/>
          <p:nvPr/>
        </p:nvSpPr>
        <p:spPr>
          <a:xfrm>
            <a:off x="3200400" y="3429000"/>
            <a:ext cx="304800" cy="457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019ED7B-0869-4131-9891-8A41FDB76D2A}"/>
              </a:ext>
            </a:extLst>
          </p:cNvPr>
          <p:cNvCxnSpPr/>
          <p:nvPr/>
        </p:nvCxnSpPr>
        <p:spPr>
          <a:xfrm rot="10800000">
            <a:off x="1981200" y="3657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959" name="TextBox 19">
            <a:extLst>
              <a:ext uri="{FF2B5EF4-FFF2-40B4-BE49-F238E27FC236}">
                <a16:creationId xmlns:a16="http://schemas.microsoft.com/office/drawing/2014/main" id="{ABEE181C-5C8D-43D3-8773-21990D0EF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86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m1</a:t>
            </a:r>
          </a:p>
        </p:txBody>
      </p:sp>
      <p:sp>
        <p:nvSpPr>
          <p:cNvPr id="125960" name="TextBox 20">
            <a:extLst>
              <a:ext uri="{FF2B5EF4-FFF2-40B4-BE49-F238E27FC236}">
                <a16:creationId xmlns:a16="http://schemas.microsoft.com/office/drawing/2014/main" id="{F587DB8E-7C3F-4ABF-80ED-C70DCDBC1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8862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m2</a:t>
            </a:r>
          </a:p>
        </p:txBody>
      </p:sp>
      <p:sp>
        <p:nvSpPr>
          <p:cNvPr id="125961" name="TextBox 21">
            <a:extLst>
              <a:ext uri="{FF2B5EF4-FFF2-40B4-BE49-F238E27FC236}">
                <a16:creationId xmlns:a16="http://schemas.microsoft.com/office/drawing/2014/main" id="{430200D9-892E-422E-B8A5-4EA4CD2DC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86200"/>
            <a:ext cx="1163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terlempar</a:t>
            </a:r>
          </a:p>
        </p:txBody>
      </p:sp>
      <p:sp>
        <p:nvSpPr>
          <p:cNvPr id="125962" name="TextBox 9">
            <a:extLst>
              <a:ext uri="{FF2B5EF4-FFF2-40B4-BE49-F238E27FC236}">
                <a16:creationId xmlns:a16="http://schemas.microsoft.com/office/drawing/2014/main" id="{4D7CCF57-5C72-45C4-8629-0E7D19F6A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Box 3">
            <a:extLst>
              <a:ext uri="{FF2B5EF4-FFF2-40B4-BE49-F238E27FC236}">
                <a16:creationId xmlns:a16="http://schemas.microsoft.com/office/drawing/2014/main" id="{FC37849B-E2CE-4039-8F5B-4AFD1F0BF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85800"/>
            <a:ext cx="3406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id-ID" altLang="en-US" sz="2000" b="1">
                <a:solidFill>
                  <a:srgbClr val="FF0000"/>
                </a:solidFill>
              </a:rPr>
              <a:t>E.  MACAM-2 TUMBUKAN </a:t>
            </a:r>
            <a:endParaRPr lang="en-US" altLang="en-US" sz="2000" b="1">
              <a:solidFill>
                <a:srgbClr val="FF0000"/>
              </a:solidFill>
            </a:endParaRPr>
          </a:p>
        </p:txBody>
      </p:sp>
      <p:pic>
        <p:nvPicPr>
          <p:cNvPr id="126979" name="Picture 2">
            <a:extLst>
              <a:ext uri="{FF2B5EF4-FFF2-40B4-BE49-F238E27FC236}">
                <a16:creationId xmlns:a16="http://schemas.microsoft.com/office/drawing/2014/main" id="{75099A62-CC6A-4827-855E-8FE6086F50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66800"/>
            <a:ext cx="76962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2" name="Picture 2">
            <a:extLst>
              <a:ext uri="{FF2B5EF4-FFF2-40B4-BE49-F238E27FC236}">
                <a16:creationId xmlns:a16="http://schemas.microsoft.com/office/drawing/2014/main" id="{38FD6A1C-CAFB-4DCE-B8BE-83F76E43B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1676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3" name="TextBox 5">
            <a:extLst>
              <a:ext uri="{FF2B5EF4-FFF2-40B4-BE49-F238E27FC236}">
                <a16:creationId xmlns:a16="http://schemas.microsoft.com/office/drawing/2014/main" id="{C763562E-C89D-4D75-8B69-401D891C7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762000"/>
            <a:ext cx="7969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Jika nilai                            pada satu arah yang sama, maka besar koefisien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restitusi (e) :                  </a:t>
            </a:r>
          </a:p>
        </p:txBody>
      </p:sp>
      <p:pic>
        <p:nvPicPr>
          <p:cNvPr id="128004" name="Picture 4">
            <a:extLst>
              <a:ext uri="{FF2B5EF4-FFF2-40B4-BE49-F238E27FC236}">
                <a16:creationId xmlns:a16="http://schemas.microsoft.com/office/drawing/2014/main" id="{088B94E8-0DB0-4F6E-A02C-84A337D9C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382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05" name="Picture 5">
            <a:extLst>
              <a:ext uri="{FF2B5EF4-FFF2-40B4-BE49-F238E27FC236}">
                <a16:creationId xmlns:a16="http://schemas.microsoft.com/office/drawing/2014/main" id="{9F14F185-D4F2-43DE-9044-985232BFB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524000"/>
            <a:ext cx="4495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ight Arrow 8">
            <a:extLst>
              <a:ext uri="{FF2B5EF4-FFF2-40B4-BE49-F238E27FC236}">
                <a16:creationId xmlns:a16="http://schemas.microsoft.com/office/drawing/2014/main" id="{B098071D-39A4-4FBF-BF50-5BD32845BE6A}"/>
              </a:ext>
            </a:extLst>
          </p:cNvPr>
          <p:cNvSpPr/>
          <p:nvPr/>
        </p:nvSpPr>
        <p:spPr>
          <a:xfrm>
            <a:off x="3124200" y="1600200"/>
            <a:ext cx="762000" cy="838200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28007" name="Picture 6">
            <a:extLst>
              <a:ext uri="{FF2B5EF4-FFF2-40B4-BE49-F238E27FC236}">
                <a16:creationId xmlns:a16="http://schemas.microsoft.com/office/drawing/2014/main" id="{F65B18E7-AF7B-4930-B4ED-E830FF819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2895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08" name="Picture 7">
            <a:extLst>
              <a:ext uri="{FF2B5EF4-FFF2-40B4-BE49-F238E27FC236}">
                <a16:creationId xmlns:a16="http://schemas.microsoft.com/office/drawing/2014/main" id="{FE2DC798-955E-49E8-9111-63FE9E905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1242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09" name="Picture 8">
            <a:extLst>
              <a:ext uri="{FF2B5EF4-FFF2-40B4-BE49-F238E27FC236}">
                <a16:creationId xmlns:a16="http://schemas.microsoft.com/office/drawing/2014/main" id="{E2766BD9-0C30-4DDB-ADE7-EF65BC892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25241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10" name="Picture 9">
            <a:extLst>
              <a:ext uri="{FF2B5EF4-FFF2-40B4-BE49-F238E27FC236}">
                <a16:creationId xmlns:a16="http://schemas.microsoft.com/office/drawing/2014/main" id="{BBF6CC93-20AC-4946-BA04-34FDCEEC2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657600"/>
            <a:ext cx="320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11" name="Picture 10">
            <a:extLst>
              <a:ext uri="{FF2B5EF4-FFF2-40B4-BE49-F238E27FC236}">
                <a16:creationId xmlns:a16="http://schemas.microsoft.com/office/drawing/2014/main" id="{794B4E1E-ED68-4979-AAD7-2A0542C2F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76800"/>
            <a:ext cx="388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6" name="Picture 2">
            <a:extLst>
              <a:ext uri="{FF2B5EF4-FFF2-40B4-BE49-F238E27FC236}">
                <a16:creationId xmlns:a16="http://schemas.microsoft.com/office/drawing/2014/main" id="{4EE02C0E-F1ED-4118-9D19-0846F204F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320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27" name="Picture 5">
            <a:extLst>
              <a:ext uri="{FF2B5EF4-FFF2-40B4-BE49-F238E27FC236}">
                <a16:creationId xmlns:a16="http://schemas.microsoft.com/office/drawing/2014/main" id="{607C2688-FB02-4958-8292-32FD147E2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7620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28" name="Picture 6">
            <a:extLst>
              <a:ext uri="{FF2B5EF4-FFF2-40B4-BE49-F238E27FC236}">
                <a16:creationId xmlns:a16="http://schemas.microsoft.com/office/drawing/2014/main" id="{EE1F3994-7690-45F7-89D7-CABDED8EB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24200"/>
            <a:ext cx="5715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9029" name="Picture 7">
            <a:extLst>
              <a:ext uri="{FF2B5EF4-FFF2-40B4-BE49-F238E27FC236}">
                <a16:creationId xmlns:a16="http://schemas.microsoft.com/office/drawing/2014/main" id="{1354095F-D707-4D34-8492-0F561D28B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251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Arrow 9">
            <a:extLst>
              <a:ext uri="{FF2B5EF4-FFF2-40B4-BE49-F238E27FC236}">
                <a16:creationId xmlns:a16="http://schemas.microsoft.com/office/drawing/2014/main" id="{6C6C252B-D14E-4BD6-BF22-0612A8C33DC2}"/>
              </a:ext>
            </a:extLst>
          </p:cNvPr>
          <p:cNvSpPr/>
          <p:nvPr/>
        </p:nvSpPr>
        <p:spPr>
          <a:xfrm>
            <a:off x="4495800" y="2286000"/>
            <a:ext cx="685800" cy="3810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29031" name="Picture 8">
            <a:extLst>
              <a:ext uri="{FF2B5EF4-FFF2-40B4-BE49-F238E27FC236}">
                <a16:creationId xmlns:a16="http://schemas.microsoft.com/office/drawing/2014/main" id="{78288EDD-658C-4BF7-9BF3-DFB0273C9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133600"/>
            <a:ext cx="1219200" cy="6858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032" name="Picture 2">
            <a:extLst>
              <a:ext uri="{FF2B5EF4-FFF2-40B4-BE49-F238E27FC236}">
                <a16:creationId xmlns:a16="http://schemas.microsoft.com/office/drawing/2014/main" id="{DE29A43C-FA71-42B0-934F-318D4B795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95800"/>
            <a:ext cx="8001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3" name="TextBox 11">
            <a:extLst>
              <a:ext uri="{FF2B5EF4-FFF2-40B4-BE49-F238E27FC236}">
                <a16:creationId xmlns:a16="http://schemas.microsoft.com/office/drawing/2014/main" id="{F20F1A9C-B833-4C3B-9763-F96CC655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000" u="sng">
                <a:solidFill>
                  <a:srgbClr val="000000"/>
                </a:solidFill>
              </a:rPr>
              <a:t>Contoh 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3">
            <a:extLst>
              <a:ext uri="{FF2B5EF4-FFF2-40B4-BE49-F238E27FC236}">
                <a16:creationId xmlns:a16="http://schemas.microsoft.com/office/drawing/2014/main" id="{6B000B24-0D5A-4572-BA3C-FE468BEDF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5410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051" name="Picture 4">
            <a:extLst>
              <a:ext uri="{FF2B5EF4-FFF2-40B4-BE49-F238E27FC236}">
                <a16:creationId xmlns:a16="http://schemas.microsoft.com/office/drawing/2014/main" id="{F63CAC0E-48EF-40E0-A789-90343AEE2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429000"/>
            <a:ext cx="4572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52" name="TextBox 7">
            <a:extLst>
              <a:ext uri="{FF2B5EF4-FFF2-40B4-BE49-F238E27FC236}">
                <a16:creationId xmlns:a16="http://schemas.microsoft.com/office/drawing/2014/main" id="{322DC3C0-16C0-44BC-A918-2A3CAE442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1246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Jawab 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>
            <a:extLst>
              <a:ext uri="{FF2B5EF4-FFF2-40B4-BE49-F238E27FC236}">
                <a16:creationId xmlns:a16="http://schemas.microsoft.com/office/drawing/2014/main" id="{B507F8AB-CA57-44A1-A7A9-B29997E0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"/>
            <a:ext cx="5486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5" name="Picture 3">
            <a:extLst>
              <a:ext uri="{FF2B5EF4-FFF2-40B4-BE49-F238E27FC236}">
                <a16:creationId xmlns:a16="http://schemas.microsoft.com/office/drawing/2014/main" id="{6D891D56-E21B-422A-ADC6-915020884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33600"/>
            <a:ext cx="5029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6" name="Picture 4">
            <a:extLst>
              <a:ext uri="{FF2B5EF4-FFF2-40B4-BE49-F238E27FC236}">
                <a16:creationId xmlns:a16="http://schemas.microsoft.com/office/drawing/2014/main" id="{D56F4554-ACE7-45A8-BF16-19F3E15BA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38600"/>
            <a:ext cx="5791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Content Placeholder 3">
            <a:extLst>
              <a:ext uri="{FF2B5EF4-FFF2-40B4-BE49-F238E27FC236}">
                <a16:creationId xmlns:a16="http://schemas.microsoft.com/office/drawing/2014/main" id="{8AB733B3-D0E3-4026-9038-15128EF55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1868488"/>
          </a:xfrm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id-ID" altLang="en-US" sz="1800" b="1">
                <a:solidFill>
                  <a:srgbClr val="FF0000"/>
                </a:solidFill>
                <a:latin typeface="Arial" panose="020B0604020202090204" pitchFamily="34" charset="0"/>
                <a:cs typeface="Arial" panose="020B0604020202090204" pitchFamily="34" charset="0"/>
              </a:rPr>
              <a:t>F. PRINSIP PELUNCURAN ROKET </a:t>
            </a:r>
          </a:p>
          <a:p>
            <a:pPr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latin typeface="Arial" panose="020B0604020202090204" pitchFamily="34" charset="0"/>
                <a:cs typeface="Arial" panose="020B0604020202090204" pitchFamily="34" charset="0"/>
              </a:rPr>
              <a:t>   </a:t>
            </a:r>
            <a:r>
              <a:rPr lang="en-US" altLang="en-US" sz="1800">
                <a:latin typeface="Arial" panose="020B0604020202090204" pitchFamily="34" charset="0"/>
                <a:cs typeface="Arial" panose="020B0604020202090204" pitchFamily="34" charset="0"/>
              </a:rPr>
              <a:t>Akibat pancaran bahan bakar terbakar  keluar akan nmendorong  roket</a:t>
            </a:r>
          </a:p>
          <a:p>
            <a:pPr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Arial" panose="020B0604020202090204" pitchFamily="34" charset="0"/>
                <a:cs typeface="Arial" panose="020B0604020202090204" pitchFamily="34" charset="0"/>
              </a:rPr>
              <a:t>    meluncur keatasm gaya rata-2 yang dikerjakan gas pada roket disebut   </a:t>
            </a:r>
          </a:p>
          <a:p>
            <a:pPr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Arial" panose="020B0604020202090204" pitchFamily="34" charset="0"/>
                <a:cs typeface="Arial" panose="020B0604020202090204" pitchFamily="34" charset="0"/>
              </a:rPr>
              <a:t>    gaya dorong, seperti yang ditunjukkan gambar dibawah.</a:t>
            </a:r>
          </a:p>
        </p:txBody>
      </p:sp>
      <p:pic>
        <p:nvPicPr>
          <p:cNvPr id="132099" name="Picture 2">
            <a:extLst>
              <a:ext uri="{FF2B5EF4-FFF2-40B4-BE49-F238E27FC236}">
                <a16:creationId xmlns:a16="http://schemas.microsoft.com/office/drawing/2014/main" id="{29B712AB-55EC-4A6A-A978-A3EA22392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7000"/>
            <a:ext cx="6781800" cy="36972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Box 3">
            <a:extLst>
              <a:ext uri="{FF2B5EF4-FFF2-40B4-BE49-F238E27FC236}">
                <a16:creationId xmlns:a16="http://schemas.microsoft.com/office/drawing/2014/main" id="{7E1246B5-5803-47B5-98AC-96143AE79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3" y="762000"/>
            <a:ext cx="81026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a). Sebuah roket  terbang vertikal mempunyai massa = m dan kecepatan = v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b). Setelah waktu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t, bahan bakar keluar = sebanyak dm, kecepatan relatif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terhadap bumi = v’, kecepatan relatif terhadap roket = v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r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, sehingga  besar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momentum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            F = p / t  </a:t>
            </a:r>
            <a:r>
              <a:rPr lang="en-US" altLang="en-US">
                <a:solidFill>
                  <a:srgbClr val="000000"/>
                </a:solidFill>
                <a:sym typeface="Wingdings" panose="05000000000000000000" pitchFamily="2" charset="2"/>
              </a:rPr>
              <a:t>  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t. F = p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2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- p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1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 dengan :  p 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2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=  p setelah gas keluar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	         p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1   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=  p sebelum gas keluar</a:t>
            </a:r>
          </a:p>
        </p:txBody>
      </p:sp>
      <p:sp>
        <p:nvSpPr>
          <p:cNvPr id="133123" name="Rectangle 4">
            <a:extLst>
              <a:ext uri="{FF2B5EF4-FFF2-40B4-BE49-F238E27FC236}">
                <a16:creationId xmlns:a16="http://schemas.microsoft.com/office/drawing/2014/main" id="{34D8A53F-0501-4F50-BD36-B6699B7AE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86200"/>
            <a:ext cx="6096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t.F = (m – dm) (v + dv) + v’.dm – mv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  = m.v + m.dv – v.dm – dm.dv + v’.dm – mv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dan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 t.F  = m.dv + dm (v’ – v)  </a:t>
            </a:r>
            <a:r>
              <a:rPr lang="en-US" altLang="en-US">
                <a:solidFill>
                  <a:srgbClr val="000000"/>
                </a:solidFill>
                <a:sym typeface="Wingdings" panose="05000000000000000000" pitchFamily="2" charset="2"/>
              </a:rPr>
              <a:t>  dm.dv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 0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9E0D3E-67D2-48F0-AB76-557A15530599}"/>
              </a:ext>
            </a:extLst>
          </p:cNvPr>
          <p:cNvSpPr txBox="1"/>
          <p:nvPr/>
        </p:nvSpPr>
        <p:spPr>
          <a:xfrm>
            <a:off x="838200" y="533400"/>
            <a:ext cx="8077200" cy="5124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   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Kecepatan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relatif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terhadap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v</a:t>
            </a:r>
            <a:r>
              <a:rPr lang="en-US" baseline="-25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v’ – v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   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Kecepatan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relatif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terhadap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bumi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v’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v</a:t>
            </a:r>
            <a:r>
              <a:rPr lang="en-US" baseline="-25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</a:t>
            </a:r>
            <a:r>
              <a:rPr lang="en-US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+ v 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   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Sehingga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nilai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momentum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			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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t.F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m.dv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+ dm (v’ – v) 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dt.F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m.dv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+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dm.v</a:t>
            </a:r>
            <a:r>
              <a:rPr lang="en-US" baseline="-25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</a:t>
            </a:r>
            <a:r>
              <a:rPr lang="en-US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                                       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m.dv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/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= F – v</a:t>
            </a:r>
            <a:r>
              <a:rPr lang="en-US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.dm /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Dan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besar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momentum :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			       F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gaaya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dorong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(N)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			     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vr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keceepatan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relatif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 ( m/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)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			      dm/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laju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massa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gas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buang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(kg/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det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)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			      mo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massa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mula-2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,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vo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kecepatan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awal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Symbol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			      ma =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massa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roket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pada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saat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bahan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bakar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habis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Symbol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endParaRPr lang="en-US" sz="2000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Symbol"/>
            </a:endParaRPr>
          </a:p>
        </p:txBody>
      </p:sp>
      <p:pic>
        <p:nvPicPr>
          <p:cNvPr id="134147" name="Picture 3">
            <a:extLst>
              <a:ext uri="{FF2B5EF4-FFF2-40B4-BE49-F238E27FC236}">
                <a16:creationId xmlns:a16="http://schemas.microsoft.com/office/drawing/2014/main" id="{3C411A18-D58A-41EF-B482-F0B68376F6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106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48" name="Picture 4">
            <a:extLst>
              <a:ext uri="{FF2B5EF4-FFF2-40B4-BE49-F238E27FC236}">
                <a16:creationId xmlns:a16="http://schemas.microsoft.com/office/drawing/2014/main" id="{EFFF930B-DA5D-4614-8ACA-A629264AF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038600"/>
            <a:ext cx="129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ight Brace 8">
            <a:extLst>
              <a:ext uri="{FF2B5EF4-FFF2-40B4-BE49-F238E27FC236}">
                <a16:creationId xmlns:a16="http://schemas.microsoft.com/office/drawing/2014/main" id="{A2146381-7B49-436D-88E0-F66DBF1B642D}"/>
              </a:ext>
            </a:extLst>
          </p:cNvPr>
          <p:cNvSpPr/>
          <p:nvPr/>
        </p:nvSpPr>
        <p:spPr>
          <a:xfrm>
            <a:off x="2286000" y="3200400"/>
            <a:ext cx="457200" cy="1676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0" name="Picture 2">
            <a:extLst>
              <a:ext uri="{FF2B5EF4-FFF2-40B4-BE49-F238E27FC236}">
                <a16:creationId xmlns:a16="http://schemas.microsoft.com/office/drawing/2014/main" id="{CB02BC36-9774-4A87-9D65-6539E5453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620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1" name="Picture 4">
            <a:extLst>
              <a:ext uri="{FF2B5EF4-FFF2-40B4-BE49-F238E27FC236}">
                <a16:creationId xmlns:a16="http://schemas.microsoft.com/office/drawing/2014/main" id="{FF782F66-13C4-476E-9276-B351C2676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43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2" name="Picture 5">
            <a:extLst>
              <a:ext uri="{FF2B5EF4-FFF2-40B4-BE49-F238E27FC236}">
                <a16:creationId xmlns:a16="http://schemas.microsoft.com/office/drawing/2014/main" id="{0F6BEF7D-9096-42FB-A344-BAF0A157B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72025"/>
            <a:ext cx="8382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3" name="Picture 6">
            <a:extLst>
              <a:ext uri="{FF2B5EF4-FFF2-40B4-BE49-F238E27FC236}">
                <a16:creationId xmlns:a16="http://schemas.microsoft.com/office/drawing/2014/main" id="{ADAA15EA-279A-4F7F-B5D2-87771A7BD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029200"/>
            <a:ext cx="4343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BA5D27B-E3EE-483B-873B-4E3CCE16A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704850"/>
            <a:ext cx="5029200" cy="514350"/>
          </a:xfr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/>
              <a:t>VI</a:t>
            </a:r>
            <a:r>
              <a:rPr lang="id-ID" sz="3200" dirty="0"/>
              <a:t>I</a:t>
            </a:r>
            <a:r>
              <a:rPr lang="en-US" sz="3200" dirty="0"/>
              <a:t>I.   MOMENTUM </a:t>
            </a:r>
            <a:r>
              <a:rPr lang="en-US" sz="3200" dirty="0" err="1"/>
              <a:t>dan</a:t>
            </a:r>
            <a:r>
              <a:rPr lang="en-US" sz="3200" dirty="0"/>
              <a:t> IMPULS</a:t>
            </a:r>
          </a:p>
        </p:txBody>
      </p:sp>
      <p:sp>
        <p:nvSpPr>
          <p:cNvPr id="117763" name="TextBox 4">
            <a:extLst>
              <a:ext uri="{FF2B5EF4-FFF2-40B4-BE49-F238E27FC236}">
                <a16:creationId xmlns:a16="http://schemas.microsoft.com/office/drawing/2014/main" id="{76A1BC27-4731-45E1-8BC3-78D5792D8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8382000" cy="363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buFontTx/>
              <a:buAutoNum type="alphaUcPeriod"/>
            </a:pPr>
            <a:r>
              <a:rPr lang="id-ID" altLang="en-US" sz="2000" b="1">
                <a:solidFill>
                  <a:srgbClr val="FF0000"/>
                </a:solidFill>
              </a:rPr>
              <a:t>PENGERTIAN DASAR </a:t>
            </a:r>
          </a:p>
          <a:p>
            <a:pPr eaLnBrk="1" hangingPunct="1"/>
            <a:r>
              <a:rPr lang="en-US" altLang="en-US" sz="2000">
                <a:solidFill>
                  <a:srgbClr val="000000"/>
                </a:solidFill>
              </a:rPr>
              <a:t>      </a:t>
            </a:r>
            <a:r>
              <a:rPr lang="en-US" altLang="en-US">
                <a:solidFill>
                  <a:srgbClr val="000000"/>
                </a:solidFill>
              </a:rPr>
              <a:t>Momentum suatu benda = perkalian antara masa dan kecepatan. Secara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matematik dinyaatakan sebagai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           p = m.v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dengan : p = momentum = vektor (kg.m/det)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     m = massa (kg)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	              </a:t>
            </a:r>
            <a:r>
              <a:rPr lang="en-US" altLang="en-US">
                <a:solidFill>
                  <a:srgbClr val="000000"/>
                </a:solidFill>
              </a:rPr>
              <a:t>v = kecepatan = vektor (m/det)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Jika terjadi n momentum (p1 dan p2) seperti gambar dibawah :</a:t>
            </a:r>
          </a:p>
          <a:p>
            <a:pPr eaLnBrk="1" hangingPunct="1"/>
            <a:endParaRPr lang="en-US" altLang="en-US" sz="2000">
              <a:solidFill>
                <a:srgbClr val="000000"/>
              </a:solidFill>
            </a:endParaRPr>
          </a:p>
        </p:txBody>
      </p:sp>
      <p:pic>
        <p:nvPicPr>
          <p:cNvPr id="117764" name="Picture 3">
            <a:extLst>
              <a:ext uri="{FF2B5EF4-FFF2-40B4-BE49-F238E27FC236}">
                <a16:creationId xmlns:a16="http://schemas.microsoft.com/office/drawing/2014/main" id="{91369F5A-918E-4795-AB96-56FB73A65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876800"/>
            <a:ext cx="274320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765" name="Picture 4">
            <a:extLst>
              <a:ext uri="{FF2B5EF4-FFF2-40B4-BE49-F238E27FC236}">
                <a16:creationId xmlns:a16="http://schemas.microsoft.com/office/drawing/2014/main" id="{95BC8003-76E1-4E4D-95C6-0F2AC4D14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257800"/>
            <a:ext cx="251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4" name="Picture 2">
            <a:extLst>
              <a:ext uri="{FF2B5EF4-FFF2-40B4-BE49-F238E27FC236}">
                <a16:creationId xmlns:a16="http://schemas.microsoft.com/office/drawing/2014/main" id="{4874A90D-8F37-4DF7-A247-86E10DE9A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7543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C19E10-1F48-4226-B4DA-E6833E536CAA}"/>
              </a:ext>
            </a:extLst>
          </p:cNvPr>
          <p:cNvSpPr txBox="1"/>
          <p:nvPr/>
        </p:nvSpPr>
        <p:spPr>
          <a:xfrm>
            <a:off x="381000" y="304800"/>
            <a:ext cx="837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Tugas</a:t>
            </a:r>
            <a:r>
              <a:rPr lang="en-US" dirty="0"/>
              <a:t> 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A8D2C7-453D-4F31-9D88-ABF06ED35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44990"/>
            <a:ext cx="8111959" cy="340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06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kilas Tentang Universitas Persada Indonesia Y.A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ctangle 1"/>
          <p:cNvSpPr/>
          <p:nvPr/>
        </p:nvSpPr>
        <p:spPr>
          <a:xfrm>
            <a:off x="0" y="6096000"/>
            <a:ext cx="9164782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ndalus" pitchFamily="18" charset="-78"/>
                <a:cs typeface="Andalus" pitchFamily="18" charset="-78"/>
              </a:rPr>
              <a:t>                                                                                                                                   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1094084" cy="762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Rectangle 3"/>
          <p:cNvSpPr/>
          <p:nvPr/>
        </p:nvSpPr>
        <p:spPr>
          <a:xfrm>
            <a:off x="1219200" y="61354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FAKULTAS TEKNIK</a:t>
            </a:r>
          </a:p>
          <a:p>
            <a:r>
              <a:rPr lang="en-US" b="1" dirty="0"/>
              <a:t>UPI - YAI</a:t>
            </a:r>
          </a:p>
        </p:txBody>
      </p:sp>
      <p:pic>
        <p:nvPicPr>
          <p:cNvPr id="8" name="Picture 2" descr="C:\Users\user\AppData\Local\Microsoft\Windows\Temporary Internet Files\Content.IE5\VALPFN7U\sign_stop_PNG25633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17600"/>
            <a:ext cx="5410200" cy="390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96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Box 1">
            <a:extLst>
              <a:ext uri="{FF2B5EF4-FFF2-40B4-BE49-F238E27FC236}">
                <a16:creationId xmlns:a16="http://schemas.microsoft.com/office/drawing/2014/main" id="{14DD70FE-E28A-4AAF-9759-123B1D62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570913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d-ID" altLang="en-US" sz="2000" b="1">
                <a:solidFill>
                  <a:srgbClr val="00B0F0"/>
                </a:solidFill>
              </a:rPr>
              <a:t>A.1. </a:t>
            </a:r>
            <a:r>
              <a:rPr lang="en-US" altLang="en-US" sz="2000" b="1">
                <a:solidFill>
                  <a:srgbClr val="00B0F0"/>
                </a:solidFill>
              </a:rPr>
              <a:t>Hubungan momentum dan Energi Kinetik </a:t>
            </a:r>
            <a:r>
              <a:rPr lang="en-US" altLang="en-US" sz="200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</a:rPr>
              <a:t>     </a:t>
            </a:r>
            <a:r>
              <a:rPr lang="en-US" altLang="en-US">
                <a:solidFill>
                  <a:srgbClr val="000000"/>
                </a:solidFill>
              </a:rPr>
              <a:t>Energi kinetik (Ek) dinyatakan dalam persamaan berikut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Ek = ½ mv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Jika nilai Ek.m/m (massaa/massa), maka akan diperoleh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Ek = ½ m.v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. (m/m) = ½ m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.v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/ m = ½ p</a:t>
            </a:r>
            <a:r>
              <a:rPr lang="en-US" altLang="en-US" baseline="30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/ m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C00000"/>
                </a:solidFill>
              </a:rPr>
              <a:t>                       Ek = ½.p</a:t>
            </a:r>
            <a:r>
              <a:rPr lang="en-US" altLang="en-US" baseline="30000">
                <a:solidFill>
                  <a:srgbClr val="C00000"/>
                </a:solidFill>
              </a:rPr>
              <a:t>2</a:t>
            </a:r>
            <a:r>
              <a:rPr lang="en-US" altLang="en-US">
                <a:solidFill>
                  <a:srgbClr val="C00000"/>
                </a:solidFill>
              </a:rPr>
              <a:t> / m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="1" u="sng">
                <a:solidFill>
                  <a:srgbClr val="000000"/>
                </a:solidFill>
              </a:rPr>
              <a:t>Contoh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Sebuah bola dengan massa 0,5 kg jatuh dari suatu ketinggian di atas lantai. Laju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Benda pada saat menumbuk lantai sebesar 40 m/.det dan bola memantul ke arah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atas (vertikal) dengan laju 30 m/det.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Tentukan : a. Momentum bola pada saat menumbuk lantai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 b. Momentum bola pada saat memantul  kembali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          c. Perubahan momentum bola sesudah dan sebelum menumbuk lantai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Box 2">
            <a:extLst>
              <a:ext uri="{FF2B5EF4-FFF2-40B4-BE49-F238E27FC236}">
                <a16:creationId xmlns:a16="http://schemas.microsoft.com/office/drawing/2014/main" id="{4FEBD48E-86C8-48E0-82A6-D053B8B4C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38200"/>
            <a:ext cx="83820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lvl="1" eaLnBrk="1" hangingPunct="1"/>
            <a:r>
              <a:rPr lang="en-US" altLang="en-US" sz="2000" u="sng">
                <a:solidFill>
                  <a:srgbClr val="000000"/>
                </a:solidFill>
              </a:rPr>
              <a:t>Solusi :</a:t>
            </a:r>
          </a:p>
          <a:p>
            <a:pPr lvl="2" eaLnBrk="1" hangingPunct="1">
              <a:lnSpc>
                <a:spcPct val="150000"/>
              </a:lnSpc>
              <a:buFontTx/>
              <a:buAutoNum type="alphaLcPeriod"/>
            </a:pPr>
            <a:r>
              <a:rPr lang="en-US" altLang="en-US">
                <a:solidFill>
                  <a:srgbClr val="000000"/>
                </a:solidFill>
              </a:rPr>
              <a:t>p</a:t>
            </a:r>
            <a:r>
              <a:rPr lang="en-US" altLang="en-US" baseline="-25000">
                <a:solidFill>
                  <a:srgbClr val="000000"/>
                </a:solidFill>
              </a:rPr>
              <a:t>o</a:t>
            </a:r>
            <a:r>
              <a:rPr lang="en-US" altLang="en-US">
                <a:solidFill>
                  <a:srgbClr val="000000"/>
                </a:solidFill>
              </a:rPr>
              <a:t> = m.v</a:t>
            </a:r>
            <a:r>
              <a:rPr lang="en-US" altLang="en-US" baseline="-25000">
                <a:solidFill>
                  <a:srgbClr val="000000"/>
                </a:solidFill>
              </a:rPr>
              <a:t>o</a:t>
            </a:r>
            <a:r>
              <a:rPr lang="en-US" altLang="en-US">
                <a:solidFill>
                  <a:srgbClr val="000000"/>
                </a:solidFill>
              </a:rPr>
              <a:t> = 0.5.40 m/det = 20 kgm/det </a:t>
            </a:r>
          </a:p>
          <a:p>
            <a:pPr lvl="2" eaLnBrk="1" hangingPunct="1">
              <a:lnSpc>
                <a:spcPct val="150000"/>
              </a:lnSpc>
              <a:buFontTx/>
              <a:buAutoNum type="alphaLcPeriod"/>
            </a:pPr>
            <a:r>
              <a:rPr lang="en-US" altLang="en-US">
                <a:solidFill>
                  <a:srgbClr val="000000"/>
                </a:solidFill>
              </a:rPr>
              <a:t>P</a:t>
            </a:r>
            <a:r>
              <a:rPr lang="en-US" altLang="en-US" baseline="-25000">
                <a:solidFill>
                  <a:srgbClr val="000000"/>
                </a:solidFill>
              </a:rPr>
              <a:t>t </a:t>
            </a:r>
            <a:r>
              <a:rPr lang="en-US" altLang="en-US">
                <a:solidFill>
                  <a:srgbClr val="000000"/>
                </a:solidFill>
              </a:rPr>
              <a:t>= m.v</a:t>
            </a:r>
            <a:r>
              <a:rPr lang="en-US" altLang="en-US" baseline="-25000">
                <a:solidFill>
                  <a:srgbClr val="000000"/>
                </a:solidFill>
              </a:rPr>
              <a:t>t</a:t>
            </a:r>
            <a:r>
              <a:rPr lang="en-US" altLang="en-US">
                <a:solidFill>
                  <a:srgbClr val="000000"/>
                </a:solidFill>
              </a:rPr>
              <a:t> = 0.5.(-30) = - 15 kgm/det</a:t>
            </a:r>
          </a:p>
          <a:p>
            <a:pPr lvl="2" eaLnBrk="1" hangingPunct="1">
              <a:lnSpc>
                <a:spcPct val="150000"/>
              </a:lnSpc>
              <a:buFontTx/>
              <a:buAutoNum type="alphaLcPeriod"/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p = p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t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– p</a:t>
            </a:r>
            <a:r>
              <a:rPr lang="en-US" altLang="en-US" baseline="-25000">
                <a:solidFill>
                  <a:srgbClr val="000000"/>
                </a:solidFill>
                <a:sym typeface="Symbol" panose="05050102010706020507" pitchFamily="18" charset="2"/>
              </a:rPr>
              <a:t>o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= -15 – 20 = - 35 kgm/det</a:t>
            </a:r>
            <a:r>
              <a:rPr lang="en-US" altLang="en-US" sz="2000">
                <a:solidFill>
                  <a:srgbClr val="000000"/>
                </a:solidFill>
                <a:sym typeface="Symbol" panose="05050102010706020507" pitchFamily="18" charset="2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endParaRPr lang="en-US" altLang="en-US" sz="2000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id-ID" altLang="en-US" sz="2000" b="1">
                <a:solidFill>
                  <a:srgbClr val="FF0000"/>
                </a:solidFill>
                <a:sym typeface="Symbol" panose="05050102010706020507" pitchFamily="18" charset="2"/>
              </a:rPr>
              <a:t>B.  </a:t>
            </a:r>
            <a:r>
              <a:rPr lang="en-US" altLang="en-US" sz="2000" b="1">
                <a:solidFill>
                  <a:srgbClr val="FF0000"/>
                </a:solidFill>
                <a:sym typeface="Symbol" panose="05050102010706020507" pitchFamily="18" charset="2"/>
              </a:rPr>
              <a:t>IMPULS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sym typeface="Symbol" panose="05050102010706020507" pitchFamily="18" charset="2"/>
              </a:rPr>
              <a:t>      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Adalah hasil kali antara gaya dan lamanya gaya tersebut bekerja. Secara matematis dinyatakan dalam :</a:t>
            </a: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19811" name="Picture 3">
            <a:extLst>
              <a:ext uri="{FF2B5EF4-FFF2-40B4-BE49-F238E27FC236}">
                <a16:creationId xmlns:a16="http://schemas.microsoft.com/office/drawing/2014/main" id="{C5CBEEB0-3116-405E-A594-CAC478268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19200"/>
            <a:ext cx="2438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812" name="Picture 5">
            <a:extLst>
              <a:ext uri="{FF2B5EF4-FFF2-40B4-BE49-F238E27FC236}">
                <a16:creationId xmlns:a16="http://schemas.microsoft.com/office/drawing/2014/main" id="{73FCDC53-55E6-4861-9628-396281A99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495800"/>
            <a:ext cx="1295400" cy="60960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BAAA75-6C3F-4D02-8A1F-86D01668F23F}"/>
              </a:ext>
            </a:extLst>
          </p:cNvPr>
          <p:cNvCxnSpPr/>
          <p:nvPr/>
        </p:nvCxnSpPr>
        <p:spPr>
          <a:xfrm rot="5400000">
            <a:off x="572294" y="5295106"/>
            <a:ext cx="1447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2C74574-1E04-4A10-99AE-1A24AF7D72C8}"/>
              </a:ext>
            </a:extLst>
          </p:cNvPr>
          <p:cNvCxnSpPr/>
          <p:nvPr/>
        </p:nvCxnSpPr>
        <p:spPr>
          <a:xfrm>
            <a:off x="914400" y="6019800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35FEDE0-0369-4FE4-8D8D-CAC9A191437E}"/>
              </a:ext>
            </a:extLst>
          </p:cNvPr>
          <p:cNvSpPr/>
          <p:nvPr/>
        </p:nvSpPr>
        <p:spPr>
          <a:xfrm>
            <a:off x="1295400" y="5334000"/>
            <a:ext cx="91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9816" name="TextBox 17">
            <a:extLst>
              <a:ext uri="{FF2B5EF4-FFF2-40B4-BE49-F238E27FC236}">
                <a16:creationId xmlns:a16="http://schemas.microsoft.com/office/drawing/2014/main" id="{074A6E03-4BD9-4BD0-9135-03C295DE0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 to            t1</a:t>
            </a:r>
          </a:p>
        </p:txBody>
      </p:sp>
      <p:sp>
        <p:nvSpPr>
          <p:cNvPr id="119817" name="TextBox 18">
            <a:extLst>
              <a:ext uri="{FF2B5EF4-FFF2-40B4-BE49-F238E27FC236}">
                <a16:creationId xmlns:a16="http://schemas.microsoft.com/office/drawing/2014/main" id="{10D920DD-4D0D-4D13-9728-825D87C13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096000"/>
            <a:ext cx="820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t = det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145B190-807B-47E4-9D08-B97CA56DEF59}"/>
              </a:ext>
            </a:extLst>
          </p:cNvPr>
          <p:cNvCxnSpPr/>
          <p:nvPr/>
        </p:nvCxnSpPr>
        <p:spPr>
          <a:xfrm>
            <a:off x="2514600" y="6248400"/>
            <a:ext cx="838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A926B99-4F74-487F-85D8-E8AB9D1055CA}"/>
              </a:ext>
            </a:extLst>
          </p:cNvPr>
          <p:cNvCxnSpPr/>
          <p:nvPr/>
        </p:nvCxnSpPr>
        <p:spPr>
          <a:xfrm rot="5400000" flipH="1" flipV="1">
            <a:off x="877094" y="51427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20" name="TextBox 23">
            <a:extLst>
              <a:ext uri="{FF2B5EF4-FFF2-40B4-BE49-F238E27FC236}">
                <a16:creationId xmlns:a16="http://schemas.microsoft.com/office/drawing/2014/main" id="{7A3348DC-B2E1-4A56-9CCA-38B383B5B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0"/>
            <a:ext cx="71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rgbClr val="000000"/>
                </a:solidFill>
                <a:latin typeface="Constantia" panose="02030602050306030303" pitchFamily="18" charset="0"/>
              </a:rPr>
              <a:t>F (N)</a:t>
            </a:r>
          </a:p>
        </p:txBody>
      </p:sp>
      <p:pic>
        <p:nvPicPr>
          <p:cNvPr id="119821" name="Picture 7">
            <a:extLst>
              <a:ext uri="{FF2B5EF4-FFF2-40B4-BE49-F238E27FC236}">
                <a16:creationId xmlns:a16="http://schemas.microsoft.com/office/drawing/2014/main" id="{15F876DC-F091-4E92-9BD6-535968E3C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419600"/>
            <a:ext cx="4191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466FB7-1BB8-422F-86D5-6E0F4AAFC629}"/>
              </a:ext>
            </a:extLst>
          </p:cNvPr>
          <p:cNvSpPr txBox="1"/>
          <p:nvPr/>
        </p:nvSpPr>
        <p:spPr>
          <a:xfrm>
            <a:off x="685800" y="990600"/>
            <a:ext cx="8539163" cy="6308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0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= 2 kg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lurus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beraturan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kecepatan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en-US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20 m/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tiba-2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searah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N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 = 0,2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detik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Tentukan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impuls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gaaya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Momentum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sesudah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dikenai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gaaya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momentum?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sz="20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Impuls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(I) = F.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 = 50.0.2 = 10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Ndet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Momentum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dikenai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p1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p</a:t>
            </a:r>
            <a:r>
              <a:rPr lang="en-US" sz="20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m.v</a:t>
            </a:r>
            <a:r>
              <a:rPr lang="en-US" sz="2000" baseline="-25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 .20 = 40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kg.m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/det.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Box 3">
            <a:extLst>
              <a:ext uri="{FF2B5EF4-FFF2-40B4-BE49-F238E27FC236}">
                <a16:creationId xmlns:a16="http://schemas.microsoft.com/office/drawing/2014/main" id="{4C43B3C0-9482-4823-8FD3-CBBD607C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38200"/>
            <a:ext cx="716756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Momentum setelah dikenai gaya</a:t>
            </a:r>
          </a:p>
          <a:p>
            <a:pPr lvl="1"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a = F / m = 50 / 2 = 25 m/det2</a:t>
            </a:r>
          </a:p>
          <a:p>
            <a:pPr lvl="1"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v</a:t>
            </a:r>
            <a:r>
              <a:rPr lang="en-US" altLang="en-US" baseline="-25000">
                <a:solidFill>
                  <a:srgbClr val="000000"/>
                </a:solidFill>
              </a:rPr>
              <a:t>2 </a:t>
            </a:r>
            <a:r>
              <a:rPr lang="en-US" altLang="en-US">
                <a:solidFill>
                  <a:srgbClr val="000000"/>
                </a:solidFill>
              </a:rPr>
              <a:t>= v</a:t>
            </a:r>
            <a:r>
              <a:rPr lang="en-US" altLang="en-US" baseline="-25000">
                <a:solidFill>
                  <a:srgbClr val="000000"/>
                </a:solidFill>
              </a:rPr>
              <a:t>1</a:t>
            </a:r>
            <a:r>
              <a:rPr lang="en-US" altLang="en-US">
                <a:solidFill>
                  <a:srgbClr val="000000"/>
                </a:solidFill>
              </a:rPr>
              <a:t> + a.t = 20 + 25.0,2 = 20 + 5 = 25 m/det</a:t>
            </a:r>
          </a:p>
          <a:p>
            <a:pPr lvl="1"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   p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= m.v</a:t>
            </a:r>
            <a:r>
              <a:rPr lang="en-US" altLang="en-US" baseline="-25000">
                <a:solidFill>
                  <a:srgbClr val="000000"/>
                </a:solidFill>
              </a:rPr>
              <a:t>2 </a:t>
            </a:r>
            <a:r>
              <a:rPr lang="en-US" altLang="en-US">
                <a:solidFill>
                  <a:srgbClr val="000000"/>
                </a:solidFill>
              </a:rPr>
              <a:t>= 2 kg.25m/det = 50 kg.m/det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c. Perubahan momentum (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p)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               p = </a:t>
            </a:r>
            <a:r>
              <a:rPr lang="en-US" altLang="en-US">
                <a:solidFill>
                  <a:srgbClr val="000000"/>
                </a:solidFill>
              </a:rPr>
              <a:t>p</a:t>
            </a:r>
            <a:r>
              <a:rPr lang="en-US" altLang="en-US" baseline="-25000">
                <a:solidFill>
                  <a:srgbClr val="000000"/>
                </a:solidFill>
              </a:rPr>
              <a:t>2</a:t>
            </a:r>
            <a:r>
              <a:rPr lang="en-US" altLang="en-US">
                <a:solidFill>
                  <a:srgbClr val="000000"/>
                </a:solidFill>
              </a:rPr>
              <a:t>  - p</a:t>
            </a:r>
            <a:r>
              <a:rPr lang="en-US" altLang="en-US" baseline="-25000">
                <a:solidFill>
                  <a:srgbClr val="000000"/>
                </a:solidFill>
              </a:rPr>
              <a:t>1   </a:t>
            </a:r>
            <a:r>
              <a:rPr lang="en-US" altLang="en-US">
                <a:solidFill>
                  <a:srgbClr val="000000"/>
                </a:solidFill>
              </a:rPr>
              <a:t> = 50 – 40 = 10 kg.m/det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Dari hasil perhitungan soal a) = soal c), hal ini menunjukkan bahwa :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>
                <a:solidFill>
                  <a:srgbClr val="C00000"/>
                </a:solidFill>
                <a:sym typeface="Symbol" panose="05050102010706020507" pitchFamily="18" charset="2"/>
              </a:rPr>
              <a:t>Impuls gaya = perubahan momentum</a:t>
            </a:r>
          </a:p>
        </p:txBody>
      </p:sp>
      <p:sp>
        <p:nvSpPr>
          <p:cNvPr id="121859" name="TextBox 6">
            <a:extLst>
              <a:ext uri="{FF2B5EF4-FFF2-40B4-BE49-F238E27FC236}">
                <a16:creationId xmlns:a16="http://schemas.microsoft.com/office/drawing/2014/main" id="{53A1B828-1531-450C-B049-222B1119C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95800"/>
            <a:ext cx="8077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d-ID" altLang="en-US" sz="2000" b="1">
                <a:solidFill>
                  <a:srgbClr val="FF0000"/>
                </a:solidFill>
              </a:rPr>
              <a:t>C. TUMBUKAN dan HUKUM KEKEKALAN MOMENTUM</a:t>
            </a:r>
            <a:endParaRPr lang="en-US" altLang="en-US" sz="2000" b="1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Pada sebuah tumbukan selalu melibatkan dua atau lebih benda.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Misal bola A bergerak mendatar kekanan dengan momentum m</a:t>
            </a:r>
            <a:r>
              <a:rPr lang="en-US" altLang="en-US" baseline="-25000">
                <a:solidFill>
                  <a:srgbClr val="000000"/>
                </a:solidFill>
              </a:rPr>
              <a:t>A</a:t>
            </a:r>
            <a:r>
              <a:rPr lang="en-US" altLang="en-US">
                <a:solidFill>
                  <a:srgbClr val="000000"/>
                </a:solidFill>
              </a:rPr>
              <a:t>.v</a:t>
            </a:r>
            <a:r>
              <a:rPr lang="en-US" altLang="en-US" baseline="-25000">
                <a:solidFill>
                  <a:srgbClr val="000000"/>
                </a:solidFill>
              </a:rPr>
              <a:t>A</a:t>
            </a:r>
            <a:r>
              <a:rPr lang="en-US" altLang="en-US">
                <a:solidFill>
                  <a:srgbClr val="000000"/>
                </a:solidFill>
              </a:rPr>
              <a:t>,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 kemudian bola B bergerak kekiri dengan momentum m</a:t>
            </a:r>
            <a:r>
              <a:rPr lang="en-US" altLang="en-US" baseline="-25000">
                <a:solidFill>
                  <a:srgbClr val="000000"/>
                </a:solidFill>
              </a:rPr>
              <a:t>B</a:t>
            </a:r>
            <a:r>
              <a:rPr lang="en-US" altLang="en-US">
                <a:solidFill>
                  <a:srgbClr val="000000"/>
                </a:solidFill>
              </a:rPr>
              <a:t>.v</a:t>
            </a:r>
            <a:r>
              <a:rPr lang="en-US" altLang="en-US" baseline="-25000">
                <a:solidFill>
                  <a:srgbClr val="000000"/>
                </a:solidFill>
              </a:rPr>
              <a:t>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>
            <a:extLst>
              <a:ext uri="{FF2B5EF4-FFF2-40B4-BE49-F238E27FC236}">
                <a16:creationId xmlns:a16="http://schemas.microsoft.com/office/drawing/2014/main" id="{7170ED56-0933-403B-AE7C-69E2736D8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19200"/>
            <a:ext cx="4876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3" name="Picture 3">
            <a:extLst>
              <a:ext uri="{FF2B5EF4-FFF2-40B4-BE49-F238E27FC236}">
                <a16:creationId xmlns:a16="http://schemas.microsoft.com/office/drawing/2014/main" id="{6EBE15CC-01B3-4456-ACFF-13B74BF9E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91000"/>
            <a:ext cx="495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4" name="TextBox 3">
            <a:extLst>
              <a:ext uri="{FF2B5EF4-FFF2-40B4-BE49-F238E27FC236}">
                <a16:creationId xmlns:a16="http://schemas.microsoft.com/office/drawing/2014/main" id="{A39EDDED-2B53-43B5-84C8-BD054C4CD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85800"/>
            <a:ext cx="6135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Berikut adalah gambar dua benda A dan B yang dimaksud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>
            <a:extLst>
              <a:ext uri="{FF2B5EF4-FFF2-40B4-BE49-F238E27FC236}">
                <a16:creationId xmlns:a16="http://schemas.microsoft.com/office/drawing/2014/main" id="{AFFB13A4-A7FD-4491-ABCB-B47D4B74E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3657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07" name="TextBox 3">
            <a:extLst>
              <a:ext uri="{FF2B5EF4-FFF2-40B4-BE49-F238E27FC236}">
                <a16:creationId xmlns:a16="http://schemas.microsoft.com/office/drawing/2014/main" id="{154B6F1E-4503-438F-B15C-8D042E1AE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38200"/>
            <a:ext cx="8558213" cy="128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Pada peristiwa tumbukan, jumlah momentum benda A dan B sebelum dan setelah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tumbukan tetap, selama tidak ada gaya luar yang bekerja pada keduua benda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Tersebut, secara mwtwmatik dinyatakan dalam :</a:t>
            </a:r>
          </a:p>
        </p:txBody>
      </p:sp>
      <p:pic>
        <p:nvPicPr>
          <p:cNvPr id="123908" name="Picture 4">
            <a:extLst>
              <a:ext uri="{FF2B5EF4-FFF2-40B4-BE49-F238E27FC236}">
                <a16:creationId xmlns:a16="http://schemas.microsoft.com/office/drawing/2014/main" id="{A9E0B80D-0B10-4B35-989E-A8850191D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67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>
            <a:extLst>
              <a:ext uri="{FF2B5EF4-FFF2-40B4-BE49-F238E27FC236}">
                <a16:creationId xmlns:a16="http://schemas.microsoft.com/office/drawing/2014/main" id="{68DE4256-75E5-4DD7-BCDC-B0179D5F635E}"/>
              </a:ext>
            </a:extLst>
          </p:cNvPr>
          <p:cNvSpPr/>
          <p:nvPr/>
        </p:nvSpPr>
        <p:spPr>
          <a:xfrm>
            <a:off x="4343400" y="2667000"/>
            <a:ext cx="609600" cy="609600"/>
          </a:xfrm>
          <a:prstGeom prst="rightArrow">
            <a:avLst>
              <a:gd name="adj1" fmla="val 50000"/>
              <a:gd name="adj2" fmla="val 46428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3910" name="TextBox 6">
            <a:extLst>
              <a:ext uri="{FF2B5EF4-FFF2-40B4-BE49-F238E27FC236}">
                <a16:creationId xmlns:a16="http://schemas.microsoft.com/office/drawing/2014/main" id="{470D85CA-E9F1-4E63-AEFF-91F9CED23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6337300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d-ID" altLang="en-US" sz="2000" b="1">
                <a:solidFill>
                  <a:srgbClr val="FF0000"/>
                </a:solidFill>
              </a:rPr>
              <a:t>D. HK.KEKELAN MOMENTUM dan HK.NEWTON. </a:t>
            </a:r>
            <a:r>
              <a:rPr lang="en-US" altLang="en-US" sz="2000" b="1">
                <a:solidFill>
                  <a:srgbClr val="FF0000"/>
                </a:solidFill>
              </a:rPr>
              <a:t>III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b="1">
                <a:solidFill>
                  <a:srgbClr val="000000"/>
                </a:solidFill>
              </a:rPr>
              <a:t>    </a:t>
            </a:r>
            <a:r>
              <a:rPr lang="en-US" altLang="en-US">
                <a:solidFill>
                  <a:srgbClr val="000000"/>
                </a:solidFill>
              </a:rPr>
              <a:t>Pada tumbukan dua benda selama benda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masih saling kontak, maka akan terjadi gaya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pada masing-2 benda yang sama dan berlawanan 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</a:rPr>
              <a:t>    arah , gaya reaksi dan gaya aksi ( Hk.Newton III)</a:t>
            </a:r>
          </a:p>
        </p:txBody>
      </p:sp>
      <p:pic>
        <p:nvPicPr>
          <p:cNvPr id="123911" name="Picture 5">
            <a:extLst>
              <a:ext uri="{FF2B5EF4-FFF2-40B4-BE49-F238E27FC236}">
                <a16:creationId xmlns:a16="http://schemas.microsoft.com/office/drawing/2014/main" id="{BFCFAD5E-45CC-484D-9DD3-E3E478C8A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800600"/>
            <a:ext cx="3124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2">
            <a:extLst>
              <a:ext uri="{FF2B5EF4-FFF2-40B4-BE49-F238E27FC236}">
                <a16:creationId xmlns:a16="http://schemas.microsoft.com/office/drawing/2014/main" id="{16BA5BCC-7323-48F9-997B-6D021D963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95400"/>
            <a:ext cx="1143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1" name="TextBox 4">
            <a:extLst>
              <a:ext uri="{FF2B5EF4-FFF2-40B4-BE49-F238E27FC236}">
                <a16:creationId xmlns:a16="http://schemas.microsoft.com/office/drawing/2014/main" id="{238EEF35-ACD1-47EC-A1C0-57CF0F5DD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762000"/>
            <a:ext cx="8404225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  <a:cs typeface="Arial" panose="020B060402020209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Secara matematik dinyatakan dalam :</a:t>
            </a:r>
          </a:p>
          <a:p>
            <a:pPr eaLnBrk="1" hangingPunct="1"/>
            <a:endParaRPr lang="en-US" altLang="en-US">
              <a:solidFill>
                <a:srgbClr val="000000"/>
              </a:solidFill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</a:endParaRPr>
          </a:p>
          <a:p>
            <a:pPr eaLnBrk="1" hangingPunct="1"/>
            <a:endParaRPr lang="id-ID" altLang="en-US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Gaya tersebut terjadi secara singkat  selama </a:t>
            </a:r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t, sehingga :</a:t>
            </a:r>
          </a:p>
          <a:p>
            <a:pPr eaLnBrk="1" hangingPunct="1"/>
            <a:endParaRPr lang="en-US" altLang="en-US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>
                <a:solidFill>
                  <a:srgbClr val="000000"/>
                </a:solidFill>
                <a:sym typeface="Symbol" panose="05050102010706020507" pitchFamily="18" charset="2"/>
              </a:rPr>
              <a:t>Ruas kiri = ruas kanan </a:t>
            </a:r>
            <a:r>
              <a:rPr lang="en-US" altLang="en-US">
                <a:solidFill>
                  <a:srgbClr val="000000"/>
                </a:solidFill>
                <a:sym typeface="Wingdings" panose="05000000000000000000" pitchFamily="2" charset="2"/>
              </a:rPr>
              <a:t> merupakan besaran Impuls dan diperoleh :</a:t>
            </a: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/>
            <a:endParaRPr lang="en-US" altLang="en-US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>
                <a:solidFill>
                  <a:srgbClr val="000000"/>
                </a:solidFill>
                <a:sym typeface="Wingdings" panose="05000000000000000000" pitchFamily="2" charset="2"/>
              </a:rPr>
              <a:t>Jumlah momentum benda sebelum dan setelah tumbukan adalah sama, maka 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b="1">
                <a:solidFill>
                  <a:srgbClr val="000000"/>
                </a:solidFill>
                <a:sym typeface="Wingdings" panose="05000000000000000000" pitchFamily="2" charset="2"/>
              </a:rPr>
              <a:t>                   </a:t>
            </a:r>
            <a:r>
              <a:rPr lang="en-US" altLang="en-US" b="1">
                <a:solidFill>
                  <a:srgbClr val="C00000"/>
                </a:solidFill>
                <a:sym typeface="Wingdings" panose="05000000000000000000" pitchFamily="2" charset="2"/>
              </a:rPr>
              <a:t>p</a:t>
            </a:r>
            <a:r>
              <a:rPr lang="en-US" altLang="en-US" b="1" baseline="-25000">
                <a:solidFill>
                  <a:srgbClr val="C00000"/>
                </a:solidFill>
                <a:sym typeface="Wingdings" panose="05000000000000000000" pitchFamily="2" charset="2"/>
              </a:rPr>
              <a:t>A </a:t>
            </a:r>
            <a:r>
              <a:rPr lang="en-US" altLang="en-US" b="1">
                <a:solidFill>
                  <a:srgbClr val="C00000"/>
                </a:solidFill>
                <a:sym typeface="Wingdings" panose="05000000000000000000" pitchFamily="2" charset="2"/>
              </a:rPr>
              <a:t>+ p</a:t>
            </a:r>
            <a:r>
              <a:rPr lang="en-US" altLang="en-US" b="1" baseline="-25000">
                <a:solidFill>
                  <a:srgbClr val="C00000"/>
                </a:solidFill>
                <a:sym typeface="Wingdings" panose="05000000000000000000" pitchFamily="2" charset="2"/>
              </a:rPr>
              <a:t>B</a:t>
            </a:r>
            <a:r>
              <a:rPr lang="en-US" altLang="en-US" b="1">
                <a:solidFill>
                  <a:srgbClr val="C00000"/>
                </a:solidFill>
                <a:sym typeface="Wingdings" panose="05000000000000000000" pitchFamily="2" charset="2"/>
              </a:rPr>
              <a:t> = p’</a:t>
            </a:r>
            <a:r>
              <a:rPr lang="en-US" altLang="en-US" b="1" baseline="-25000">
                <a:solidFill>
                  <a:srgbClr val="C00000"/>
                </a:solidFill>
                <a:sym typeface="Wingdings" panose="05000000000000000000" pitchFamily="2" charset="2"/>
              </a:rPr>
              <a:t>A </a:t>
            </a:r>
            <a:r>
              <a:rPr lang="en-US" altLang="en-US" b="1">
                <a:solidFill>
                  <a:srgbClr val="C00000"/>
                </a:solidFill>
                <a:sym typeface="Wingdings" panose="05000000000000000000" pitchFamily="2" charset="2"/>
              </a:rPr>
              <a:t>+ p’</a:t>
            </a:r>
            <a:r>
              <a:rPr lang="en-US" altLang="en-US" b="1" baseline="-25000">
                <a:solidFill>
                  <a:srgbClr val="C00000"/>
                </a:solidFill>
                <a:sym typeface="Wingdings" panose="05000000000000000000" pitchFamily="2" charset="2"/>
              </a:rPr>
              <a:t>B</a:t>
            </a:r>
            <a:r>
              <a:rPr lang="en-US" altLang="en-US">
                <a:solidFill>
                  <a:srgbClr val="C00000"/>
                </a:solidFill>
                <a:sym typeface="Wingdings" panose="05000000000000000000" pitchFamily="2" charset="2"/>
              </a:rPr>
              <a:t>  </a:t>
            </a:r>
            <a:r>
              <a:rPr lang="en-US" altLang="en-US">
                <a:solidFill>
                  <a:srgbClr val="000000"/>
                </a:solidFill>
                <a:sym typeface="Wingdings" panose="05000000000000000000" pitchFamily="2" charset="2"/>
              </a:rPr>
              <a:t>               Hukum Kekalan Momentum</a:t>
            </a:r>
          </a:p>
        </p:txBody>
      </p:sp>
      <p:pic>
        <p:nvPicPr>
          <p:cNvPr id="124932" name="Picture 3">
            <a:extLst>
              <a:ext uri="{FF2B5EF4-FFF2-40B4-BE49-F238E27FC236}">
                <a16:creationId xmlns:a16="http://schemas.microsoft.com/office/drawing/2014/main" id="{6A262C36-EAD2-4572-A881-2A5393FA4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3" name="Picture 4">
            <a:extLst>
              <a:ext uri="{FF2B5EF4-FFF2-40B4-BE49-F238E27FC236}">
                <a16:creationId xmlns:a16="http://schemas.microsoft.com/office/drawing/2014/main" id="{E84E6249-8E60-4201-A129-0D6A6F0B7E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429000"/>
            <a:ext cx="3886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>
            <a:extLst>
              <a:ext uri="{FF2B5EF4-FFF2-40B4-BE49-F238E27FC236}">
                <a16:creationId xmlns:a16="http://schemas.microsoft.com/office/drawing/2014/main" id="{97942532-C03C-43A4-95E7-186AA5DD306B}"/>
              </a:ext>
            </a:extLst>
          </p:cNvPr>
          <p:cNvSpPr/>
          <p:nvPr/>
        </p:nvSpPr>
        <p:spPr>
          <a:xfrm>
            <a:off x="3886200" y="6248400"/>
            <a:ext cx="609600" cy="3048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1219</Words>
  <Application>Microsoft Office PowerPoint</Application>
  <PresentationFormat>On-screen Show (4:3)</PresentationFormat>
  <Paragraphs>153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Andalus</vt:lpstr>
      <vt:lpstr>Arial</vt:lpstr>
      <vt:lpstr>Calibri</vt:lpstr>
      <vt:lpstr>Constantia</vt:lpstr>
      <vt:lpstr>Wingdings 2</vt:lpstr>
      <vt:lpstr>Office Theme</vt:lpstr>
      <vt:lpstr>PowerPoint Presentation</vt:lpstr>
      <vt:lpstr>VIII.   MOMENTUM dan IMPULS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</dc:title>
  <dc:creator>user</dc:creator>
  <cp:lastModifiedBy>Yudithia Ardiyani</cp:lastModifiedBy>
  <cp:revision>56</cp:revision>
  <dcterms:created xsi:type="dcterms:W3CDTF">2021-08-20T15:03:30Z</dcterms:created>
  <dcterms:modified xsi:type="dcterms:W3CDTF">2023-10-29T12:47:04Z</dcterms:modified>
</cp:coreProperties>
</file>